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8"/>
  </p:notesMasterIdLst>
  <p:handoutMasterIdLst>
    <p:handoutMasterId r:id="rId9"/>
  </p:handoutMasterIdLst>
  <p:sldIdLst>
    <p:sldId id="265" r:id="rId5"/>
    <p:sldId id="287" r:id="rId6"/>
    <p:sldId id="288" r:id="rId7"/>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74" d="100"/>
          <a:sy n="74" d="100"/>
        </p:scale>
        <p:origin x="612" y="60"/>
      </p:cViewPr>
      <p:guideLst/>
    </p:cSldViewPr>
  </p:slideViewPr>
  <p:notesTextViewPr>
    <p:cViewPr>
      <p:scale>
        <a:sx n="1" d="1"/>
        <a:sy n="1" d="1"/>
      </p:scale>
      <p:origin x="0" y="0"/>
    </p:cViewPr>
  </p:notesTextViewPr>
  <p:notesViewPr>
    <p:cSldViewPr snapToGrid="0">
      <p:cViewPr varScale="1">
        <p:scale>
          <a:sx n="84" d="100"/>
          <a:sy n="84" d="100"/>
        </p:scale>
        <p:origin x="31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70C4DA-9465-4F04-8DEE-DCB65F8C0380}" type="datetimeFigureOut">
              <a:rPr lang="es-ES" smtClean="0"/>
              <a:t>18/11/2020</a:t>
            </a:fld>
            <a:endParaRPr lang="es-ES" dirty="0"/>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19A3D4-B7F6-4BB5-818F-864534527598}" type="slidenum">
              <a:rPr lang="es-ES" smtClean="0"/>
              <a:t>‹Nº›</a:t>
            </a:fld>
            <a:endParaRPr lang="es-ES" dirty="0"/>
          </a:p>
        </p:txBody>
      </p:sp>
    </p:spTree>
    <p:extLst>
      <p:ext uri="{BB962C8B-B14F-4D97-AF65-F5344CB8AC3E}">
        <p14:creationId xmlns:p14="http://schemas.microsoft.com/office/powerpoint/2010/main" val="3346729131"/>
      </p:ext>
    </p:extLst>
  </p:cSld>
  <p:clrMap bg1="lt1" tx1="dk1" bg2="lt2" tx2="dk2" accent1="accent1" accent2="accent2" accent3="accent3" accent4="accent4" accent5="accent5" accent6="accent6" hlink="hlink" folHlink="folHlink"/>
  <p:hf hdr="0" ftr="0" dt="0"/>
</p:handoutMaster>
</file>

<file path=ppt/media/image1.jpe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noProof="0"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59765A-E98D-46DF-BDD2-C2D7E36FFC2C}" type="datetimeFigureOut">
              <a:rPr lang="es-ES" noProof="0" smtClean="0"/>
              <a:t>18/11/2020</a:t>
            </a:fld>
            <a:endParaRPr lang="es-ES" noProof="0"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noProof="0"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0" dirty="0"/>
              <a:t>Editar el estilo de texto del patrón</a:t>
            </a:r>
          </a:p>
          <a:p>
            <a:pPr lvl="1"/>
            <a:r>
              <a:rPr lang="es-ES" noProof="0" dirty="0"/>
              <a:t>Segundo nivel</a:t>
            </a:r>
          </a:p>
          <a:p>
            <a:pPr lvl="2"/>
            <a:r>
              <a:rPr lang="es-ES" noProof="0" dirty="0"/>
              <a:t>Tercer nivel</a:t>
            </a:r>
          </a:p>
          <a:p>
            <a:pPr lvl="3"/>
            <a:r>
              <a:rPr lang="es-ES" noProof="0" dirty="0"/>
              <a:t>Cuarto nivel</a:t>
            </a:r>
          </a:p>
          <a:p>
            <a:pPr lvl="4"/>
            <a:r>
              <a:rPr lang="es-ES" noProof="0"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noProof="0"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EB059A-6602-44C8-98EE-D14D145D245B}" type="slidenum">
              <a:rPr lang="es-ES" noProof="0" smtClean="0"/>
              <a:t>‹Nº›</a:t>
            </a:fld>
            <a:endParaRPr lang="es-ES" noProof="0" dirty="0"/>
          </a:p>
        </p:txBody>
      </p:sp>
    </p:spTree>
    <p:extLst>
      <p:ext uri="{BB962C8B-B14F-4D97-AF65-F5344CB8AC3E}">
        <p14:creationId xmlns:p14="http://schemas.microsoft.com/office/powerpoint/2010/main" val="194313782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27EB059A-6602-44C8-98EE-D14D145D245B}" type="slidenum">
              <a:rPr lang="es-ES" smtClean="0"/>
              <a:t>1</a:t>
            </a:fld>
            <a:endParaRPr lang="es-ES" dirty="0"/>
          </a:p>
        </p:txBody>
      </p:sp>
    </p:spTree>
    <p:extLst>
      <p:ext uri="{BB962C8B-B14F-4D97-AF65-F5344CB8AC3E}">
        <p14:creationId xmlns:p14="http://schemas.microsoft.com/office/powerpoint/2010/main" val="2933791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es-ES" noProof="0"/>
              <a:t>Haga clic para modificar el estilo de subtítulo del patrón</a:t>
            </a:r>
            <a:endParaRPr lang="es-ES" noProof="0" dirty="0"/>
          </a:p>
        </p:txBody>
      </p:sp>
      <p:cxnSp>
        <p:nvCxnSpPr>
          <p:cNvPr id="9" name="Conector recto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Marcador de fecha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F7308B57-7636-4140-B9BE-7845A11D73B9}" type="datetime1">
              <a:rPr lang="es-ES" noProof="0" smtClean="0"/>
              <a:t>18/11/2020</a:t>
            </a:fld>
            <a:endParaRPr lang="es-ES" noProof="0" dirty="0"/>
          </a:p>
        </p:txBody>
      </p:sp>
      <p:sp>
        <p:nvSpPr>
          <p:cNvPr id="5" name="Marcador de pie de página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s-ES" noProof="0" dirty="0"/>
          </a:p>
        </p:txBody>
      </p:sp>
      <p:sp>
        <p:nvSpPr>
          <p:cNvPr id="6" name="Marcador de posición de número de diapositiva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984141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contenido 2"/>
          <p:cNvSpPr>
            <a:spLocks noGrp="1"/>
          </p:cNvSpPr>
          <p:nvPr>
            <p:ph idx="1"/>
          </p:nvPr>
        </p:nvSpPr>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7" name="Marcador de fecha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3D904A5D-1EA8-4C1F-9146-781ACAF7AE85}" type="datetime1">
              <a:rPr lang="es-ES" noProof="0" smtClean="0"/>
              <a:t>18/11/2020</a:t>
            </a:fld>
            <a:endParaRPr lang="es-ES" noProof="0" dirty="0"/>
          </a:p>
        </p:txBody>
      </p:sp>
      <p:sp>
        <p:nvSpPr>
          <p:cNvPr id="8" name="Marcador de pie de página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s-ES" noProof="0" dirty="0"/>
          </a:p>
        </p:txBody>
      </p:sp>
      <p:sp>
        <p:nvSpPr>
          <p:cNvPr id="9" name="Marcador de número de diapositiva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3838705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es-ES" noProof="0"/>
              <a:t>Haga clic para modificar el estilo de título del patrón</a:t>
            </a:r>
            <a:endParaRPr lang="es-ES" noProof="0" dirty="0"/>
          </a:p>
        </p:txBody>
      </p:sp>
      <p:sp>
        <p:nvSpPr>
          <p:cNvPr id="3" name="Marcador de texto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ES" noProof="0"/>
              <a:t>Haga clic para modificar los estilos de texto del patrón</a:t>
            </a:r>
          </a:p>
        </p:txBody>
      </p:sp>
      <p:cxnSp>
        <p:nvCxnSpPr>
          <p:cNvPr id="9" name="Conector recto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Marcador de fecha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D74A72B6-84CE-40FD-B70E-39FAD37957F7}" type="datetime1">
              <a:rPr lang="es-ES" noProof="0" smtClean="0"/>
              <a:t>18/11/2020</a:t>
            </a:fld>
            <a:endParaRPr lang="es-ES" noProof="0" dirty="0"/>
          </a:p>
        </p:txBody>
      </p:sp>
      <p:sp>
        <p:nvSpPr>
          <p:cNvPr id="8" name="Marcador de pie de página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s-ES" noProof="0" dirty="0"/>
          </a:p>
        </p:txBody>
      </p:sp>
      <p:sp>
        <p:nvSpPr>
          <p:cNvPr id="11" name="Marcador de número de diapositiva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420427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ítulo 7"/>
          <p:cNvSpPr>
            <a:spLocks noGrp="1"/>
          </p:cNvSpPr>
          <p:nvPr>
            <p:ph type="title"/>
          </p:nvPr>
        </p:nvSpPr>
        <p:spPr>
          <a:xfrm>
            <a:off x="1097280" y="286603"/>
            <a:ext cx="10058400" cy="1450757"/>
          </a:xfrm>
        </p:spPr>
        <p:txBody>
          <a:bodyPr rtlCol="0"/>
          <a:lstStyle/>
          <a:p>
            <a:pPr rtl="0"/>
            <a:r>
              <a:rPr lang="es-ES" noProof="0"/>
              <a:t>Haga clic para modificar el estilo de título del patrón</a:t>
            </a:r>
            <a:endParaRPr lang="es-ES" noProof="0" dirty="0"/>
          </a:p>
        </p:txBody>
      </p:sp>
      <p:sp>
        <p:nvSpPr>
          <p:cNvPr id="3" name="Marcador de posición de contenido 2"/>
          <p:cNvSpPr>
            <a:spLocks noGrp="1"/>
          </p:cNvSpPr>
          <p:nvPr>
            <p:ph sz="half" idx="1"/>
          </p:nvPr>
        </p:nvSpPr>
        <p:spPr>
          <a:xfrm>
            <a:off x="1097280" y="2120900"/>
            <a:ext cx="4639736" cy="3748193"/>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contenido 3"/>
          <p:cNvSpPr>
            <a:spLocks noGrp="1"/>
          </p:cNvSpPr>
          <p:nvPr>
            <p:ph sz="half" idx="2"/>
          </p:nvPr>
        </p:nvSpPr>
        <p:spPr>
          <a:xfrm>
            <a:off x="6515944" y="2120900"/>
            <a:ext cx="4639736" cy="3748194"/>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2" name="Marcador de fecha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B4DB6852-69F7-4994-AB1D-B770A9BAEE76}" type="datetime1">
              <a:rPr lang="es-ES" noProof="0" smtClean="0"/>
              <a:t>18/11/2020</a:t>
            </a:fld>
            <a:endParaRPr lang="es-ES" noProof="0" dirty="0"/>
          </a:p>
        </p:txBody>
      </p:sp>
      <p:sp>
        <p:nvSpPr>
          <p:cNvPr id="9" name="Marcador de pie de página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s-ES" noProof="0" dirty="0"/>
          </a:p>
        </p:txBody>
      </p:sp>
      <p:sp>
        <p:nvSpPr>
          <p:cNvPr id="10" name="Marcador de posición de número de diapositiva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024905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ítulo 9"/>
          <p:cNvSpPr>
            <a:spLocks noGrp="1"/>
          </p:cNvSpPr>
          <p:nvPr>
            <p:ph type="title"/>
          </p:nvPr>
        </p:nvSpPr>
        <p:spPr>
          <a:xfrm>
            <a:off x="1097280" y="286603"/>
            <a:ext cx="10058400" cy="1450757"/>
          </a:xfrm>
        </p:spPr>
        <p:txBody>
          <a:bodyPr rtlCol="0"/>
          <a:lstStyle/>
          <a:p>
            <a:pPr rtl="0"/>
            <a:r>
              <a:rPr lang="es-ES" noProof="0"/>
              <a:t>Haga clic para modificar el estilo de título del patrón</a:t>
            </a:r>
            <a:endParaRPr lang="es-ES" noProof="0" dirty="0"/>
          </a:p>
        </p:txBody>
      </p:sp>
      <p:sp>
        <p:nvSpPr>
          <p:cNvPr id="3" name="Marcador de texto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p:cNvSpPr>
            <a:spLocks noGrp="1"/>
          </p:cNvSpPr>
          <p:nvPr>
            <p:ph sz="half" idx="2"/>
          </p:nvPr>
        </p:nvSpPr>
        <p:spPr>
          <a:xfrm>
            <a:off x="1097280" y="2958274"/>
            <a:ext cx="4639736" cy="2910821"/>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texto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p:cNvSpPr>
            <a:spLocks noGrp="1"/>
          </p:cNvSpPr>
          <p:nvPr>
            <p:ph sz="quarter" idx="4"/>
          </p:nvPr>
        </p:nvSpPr>
        <p:spPr>
          <a:xfrm>
            <a:off x="6515944" y="2958273"/>
            <a:ext cx="4639736" cy="2910821"/>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2" name="Marcador de fecha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A0B653B6-1F54-4A43-B588-5913DE9CDE87}" type="datetime1">
              <a:rPr lang="es-ES" noProof="0" smtClean="0"/>
              <a:t>18/11/2020</a:t>
            </a:fld>
            <a:endParaRPr lang="es-ES" noProof="0" dirty="0"/>
          </a:p>
        </p:txBody>
      </p:sp>
      <p:sp>
        <p:nvSpPr>
          <p:cNvPr id="11" name="Marcador de pie de página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s-ES" noProof="0" dirty="0"/>
          </a:p>
        </p:txBody>
      </p:sp>
      <p:sp>
        <p:nvSpPr>
          <p:cNvPr id="12" name="Marcador de posición de número de diapositiva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22423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6" name="Marcador de fecha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97A14964-B3C2-4E8E-BD04-F76C4864F465}" type="datetime1">
              <a:rPr lang="es-ES" noProof="0" smtClean="0"/>
              <a:t>18/11/2020</a:t>
            </a:fld>
            <a:endParaRPr lang="es-ES" noProof="0" dirty="0"/>
          </a:p>
        </p:txBody>
      </p:sp>
      <p:sp>
        <p:nvSpPr>
          <p:cNvPr id="7" name="Marcador de pie de página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s-ES" noProof="0" dirty="0"/>
          </a:p>
        </p:txBody>
      </p:sp>
      <p:sp>
        <p:nvSpPr>
          <p:cNvPr id="8" name="Marcador de número de diapositiva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3494820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8179BB5F-86D7-4FD7-97D9-E43B2BC0EAA9}" type="datetime1">
              <a:rPr lang="es-ES" noProof="0" smtClean="0"/>
              <a:t>18/11/2020</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46209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leyenda">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es-ES" noProof="0"/>
              <a:t>Haga clic para modificar el estilo de título del patrón</a:t>
            </a:r>
            <a:endParaRPr lang="es-ES" noProof="0" dirty="0"/>
          </a:p>
        </p:txBody>
      </p:sp>
      <p:sp>
        <p:nvSpPr>
          <p:cNvPr id="3" name="Marcador de posición de contenido 2"/>
          <p:cNvSpPr>
            <a:spLocks noGrp="1"/>
          </p:cNvSpPr>
          <p:nvPr>
            <p:ph idx="1"/>
          </p:nvPr>
        </p:nvSpPr>
        <p:spPr>
          <a:xfrm>
            <a:off x="5458984" y="812799"/>
            <a:ext cx="5928344" cy="5294757"/>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texto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fecha 4"/>
          <p:cNvSpPr>
            <a:spLocks noGrp="1"/>
          </p:cNvSpPr>
          <p:nvPr>
            <p:ph type="dt" sz="half" idx="10"/>
          </p:nvPr>
        </p:nvSpPr>
        <p:spPr>
          <a:xfrm>
            <a:off x="643464" y="6446520"/>
            <a:ext cx="3517568" cy="365125"/>
          </a:xfrm>
        </p:spPr>
        <p:txBody>
          <a:bodyPr rtlCol="0"/>
          <a:lstStyle>
            <a:lvl1pPr algn="l">
              <a:defRPr/>
            </a:lvl1pPr>
          </a:lstStyle>
          <a:p>
            <a:pPr rtl="0"/>
            <a:fld id="{EE237B12-E986-4F17-82F4-0D54CE543083}" type="datetime1">
              <a:rPr lang="es-ES" noProof="0" smtClean="0"/>
              <a:t>18/11/2020</a:t>
            </a:fld>
            <a:endParaRPr lang="es-ES" noProof="0" dirty="0"/>
          </a:p>
        </p:txBody>
      </p:sp>
      <p:sp>
        <p:nvSpPr>
          <p:cNvPr id="6" name="Marcador de pie de página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s-ES" noProof="0" dirty="0"/>
          </a:p>
        </p:txBody>
      </p:sp>
      <p:sp>
        <p:nvSpPr>
          <p:cNvPr id="7" name="Marcador de posición de número de diapositiva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s-ES" noProof="0" smtClean="0"/>
              <a:pPr rtl="0"/>
              <a:t>‹Nº›</a:t>
            </a:fld>
            <a:endParaRPr lang="es-ES" noProof="0" dirty="0"/>
          </a:p>
        </p:txBody>
      </p:sp>
    </p:spTree>
    <p:extLst>
      <p:ext uri="{BB962C8B-B14F-4D97-AF65-F5344CB8AC3E}">
        <p14:creationId xmlns:p14="http://schemas.microsoft.com/office/powerpoint/2010/main" val="3951615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leyenda">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posición de imagen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endParaRPr lang="es-ES" noProof="0" dirty="0"/>
          </a:p>
        </p:txBody>
      </p:sp>
      <p:sp>
        <p:nvSpPr>
          <p:cNvPr id="2" name="Título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lvl1pPr>
              <a:defRPr/>
            </a:lvl1pPr>
          </a:lstStyle>
          <a:p>
            <a:pPr rtl="0"/>
            <a:fld id="{B09BB467-68A8-47AB-8BFC-68E860D282EA}" type="datetime1">
              <a:rPr lang="es-ES" noProof="0" smtClean="0"/>
              <a:t>18/11/2020</a:t>
            </a:fld>
            <a:endParaRPr lang="es-ES" noProof="0" dirty="0"/>
          </a:p>
        </p:txBody>
      </p:sp>
      <p:sp>
        <p:nvSpPr>
          <p:cNvPr id="6" name="Marcador de posición de pie de página 5"/>
          <p:cNvSpPr>
            <a:spLocks noGrp="1"/>
          </p:cNvSpPr>
          <p:nvPr>
            <p:ph type="ftr" sz="quarter" idx="11"/>
          </p:nvPr>
        </p:nvSpPr>
        <p:spPr>
          <a:xfrm>
            <a:off x="1097279" y="6446838"/>
            <a:ext cx="6818262" cy="365125"/>
          </a:xfrm>
        </p:spPr>
        <p:txBody>
          <a:bodyPr rtlCol="0"/>
          <a:lstStyle/>
          <a:p>
            <a:pPr algn="l" rtl="0"/>
            <a:endParaRPr lang="es-ES" noProof="0" dirty="0"/>
          </a:p>
        </p:txBody>
      </p:sp>
      <p:sp>
        <p:nvSpPr>
          <p:cNvPr id="7" name="Marcador de número de diapositiva 6"/>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3060894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Marcador de título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es-ES" noProof="0" dirty="0"/>
              <a:t>Haga clic para modificar el estilo de título del patrón</a:t>
            </a:r>
          </a:p>
        </p:txBody>
      </p:sp>
      <p:sp>
        <p:nvSpPr>
          <p:cNvPr id="3" name="Marcador de texto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es-ES" noProof="0" dirty="0"/>
              <a:t>Haga clic para modificar los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fecha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2E53C5AB-BB30-4CAD-B661-B182F1EF7118}" type="datetime1">
              <a:rPr lang="es-ES" noProof="0" smtClean="0"/>
              <a:t>18/11/2020</a:t>
            </a:fld>
            <a:endParaRPr lang="es-ES" noProof="0" dirty="0"/>
          </a:p>
        </p:txBody>
      </p:sp>
      <p:sp>
        <p:nvSpPr>
          <p:cNvPr id="5" name="Marcador de posición de pie de página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es-ES" noProof="0" dirty="0"/>
          </a:p>
        </p:txBody>
      </p:sp>
      <p:sp>
        <p:nvSpPr>
          <p:cNvPr id="6" name="Marcador de número de diapositiva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es-ES" noProof="0" smtClean="0"/>
              <a:t>‹Nº›</a:t>
            </a:fld>
            <a:endParaRPr lang="es-ES" noProof="0" dirty="0"/>
          </a:p>
        </p:txBody>
      </p:sp>
      <p:cxnSp>
        <p:nvCxnSpPr>
          <p:cNvPr id="10" name="Conector recto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127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28" name="Rectángulo 27">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pic>
        <p:nvPicPr>
          <p:cNvPr id="5" name="Imagen 4">
            <a:extLst>
              <a:ext uri="{FF2B5EF4-FFF2-40B4-BE49-F238E27FC236}">
                <a16:creationId xmlns:a16="http://schemas.microsoft.com/office/drawing/2014/main" id="{1FD526C9-A8C7-41E6-85BB-39F06C858A2B}"/>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0" name="Rectángulo 29">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sp>
        <p:nvSpPr>
          <p:cNvPr id="2" name="Título 1">
            <a:extLst>
              <a:ext uri="{FF2B5EF4-FFF2-40B4-BE49-F238E27FC236}">
                <a16:creationId xmlns:a16="http://schemas.microsoft.com/office/drawing/2014/main" id="{9AB2EA78-AEB3-469B-9025-3B17201A457B}"/>
              </a:ext>
            </a:extLst>
          </p:cNvPr>
          <p:cNvSpPr>
            <a:spLocks noGrp="1"/>
          </p:cNvSpPr>
          <p:nvPr>
            <p:ph type="ctrTitle"/>
          </p:nvPr>
        </p:nvSpPr>
        <p:spPr>
          <a:xfrm>
            <a:off x="8228763" y="1475233"/>
            <a:ext cx="3108960" cy="2921907"/>
          </a:xfrm>
        </p:spPr>
        <p:txBody>
          <a:bodyPr rtlCol="0" anchor="b">
            <a:normAutofit/>
          </a:bodyPr>
          <a:lstStyle/>
          <a:p>
            <a:pPr algn="ctr"/>
            <a:r>
              <a:rPr lang="es-ES" sz="3600" dirty="0">
                <a:solidFill>
                  <a:schemeClr val="tx1"/>
                </a:solidFill>
              </a:rPr>
              <a:t>Presentación Grupal</a:t>
            </a:r>
            <a:br>
              <a:rPr lang="es-ES" sz="3600" dirty="0">
                <a:solidFill>
                  <a:schemeClr val="tx1"/>
                </a:solidFill>
              </a:rPr>
            </a:br>
            <a:r>
              <a:rPr lang="es-ES" sz="3600" dirty="0">
                <a:solidFill>
                  <a:schemeClr val="tx1"/>
                </a:solidFill>
              </a:rPr>
              <a:t>Estadística</a:t>
            </a:r>
            <a:br>
              <a:rPr lang="es-ES" sz="3600" dirty="0">
                <a:solidFill>
                  <a:schemeClr val="tx1"/>
                </a:solidFill>
              </a:rPr>
            </a:br>
            <a:r>
              <a:rPr lang="es-ES" sz="3600" dirty="0">
                <a:solidFill>
                  <a:schemeClr val="tx1"/>
                </a:solidFill>
              </a:rPr>
              <a:t>Matutino</a:t>
            </a:r>
          </a:p>
        </p:txBody>
      </p:sp>
      <p:sp>
        <p:nvSpPr>
          <p:cNvPr id="3" name="Subtítulo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rtlCol="0" anchor="t">
            <a:normAutofit lnSpcReduction="10000"/>
          </a:bodyPr>
          <a:lstStyle/>
          <a:p>
            <a:pPr algn="ctr" rtl="0">
              <a:lnSpc>
                <a:spcPct val="100000"/>
              </a:lnSpc>
            </a:pPr>
            <a:r>
              <a:rPr lang="es-ES" sz="1600" dirty="0"/>
              <a:t>Comparación de las Varianzas de dos poblaciones</a:t>
            </a:r>
          </a:p>
        </p:txBody>
      </p:sp>
      <p:cxnSp>
        <p:nvCxnSpPr>
          <p:cNvPr id="32" name="Conector recto 31">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Rectángulo 33">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387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EDADB58E-0E39-4BD6-A59C-764671B0D703}"/>
              </a:ext>
            </a:extLst>
          </p:cNvPr>
          <p:cNvSpPr txBox="1"/>
          <p:nvPr/>
        </p:nvSpPr>
        <p:spPr>
          <a:xfrm>
            <a:off x="1416676" y="360608"/>
            <a:ext cx="9787944" cy="2954655"/>
          </a:xfrm>
          <a:prstGeom prst="rect">
            <a:avLst/>
          </a:prstGeom>
          <a:noFill/>
        </p:spPr>
        <p:txBody>
          <a:bodyPr wrap="square" rtlCol="0">
            <a:spAutoFit/>
          </a:bodyPr>
          <a:lstStyle/>
          <a:p>
            <a:r>
              <a:rPr lang="es-MX" sz="2400" b="1" i="1" dirty="0"/>
              <a:t>Ejercicio 9.28</a:t>
            </a:r>
          </a:p>
          <a:p>
            <a:r>
              <a:rPr lang="es-MX" dirty="0"/>
              <a:t> La estabilidad en las mediciones de las características de un producto manufacturado es importante para mantener la calidad de producto. De hecho en ocasiones resulta preferible  tener poca variación al medir las características importantes del producto y que el promedio esté un poco sesgado a tener mucha variabilidad y un valor medio correcto. La segunda situación puede producir mayor porcentaje de productos defectuosos que la primera. Un fabricante de bombillas eléctricas sospecha que una de sus líneas de producción está produciendo bombillas con mayor variación en la longitud de vida. Para probar su suposición, compara n=50 bombillas seleccionadas aleatoriamente de la línea sospechosa y n=50 de la línea que parece bajo control. A continuación se detalla mayor información.</a:t>
            </a:r>
          </a:p>
        </p:txBody>
      </p:sp>
      <p:pic>
        <p:nvPicPr>
          <p:cNvPr id="11" name="Imagen 10" descr="Imagen que contiene Texto&#10;&#10;Descripción generada automáticamente">
            <a:extLst>
              <a:ext uri="{FF2B5EF4-FFF2-40B4-BE49-F238E27FC236}">
                <a16:creationId xmlns:a16="http://schemas.microsoft.com/office/drawing/2014/main" id="{90ACA0DA-D864-4FFD-AD96-278D5C7E9BEB}"/>
              </a:ext>
            </a:extLst>
          </p:cNvPr>
          <p:cNvPicPr>
            <a:picLocks noChangeAspect="1"/>
          </p:cNvPicPr>
          <p:nvPr/>
        </p:nvPicPr>
        <p:blipFill rotWithShape="1">
          <a:blip r:embed="rId2">
            <a:biLevel thresh="25000"/>
          </a:blip>
          <a:srcRect l="13897" t="40751" r="23427" b="34648"/>
          <a:stretch/>
        </p:blipFill>
        <p:spPr>
          <a:xfrm>
            <a:off x="2417002" y="3542738"/>
            <a:ext cx="7787291" cy="2292440"/>
          </a:xfrm>
          <a:prstGeom prst="rect">
            <a:avLst/>
          </a:prstGeom>
        </p:spPr>
      </p:pic>
    </p:spTree>
    <p:extLst>
      <p:ext uri="{BB962C8B-B14F-4D97-AF65-F5344CB8AC3E}">
        <p14:creationId xmlns:p14="http://schemas.microsoft.com/office/powerpoint/2010/main" val="52664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CB0E944-D332-46E7-8C99-326BAD80592B}"/>
              </a:ext>
            </a:extLst>
          </p:cNvPr>
          <p:cNvSpPr txBox="1"/>
          <p:nvPr/>
        </p:nvSpPr>
        <p:spPr>
          <a:xfrm>
            <a:off x="721217" y="309093"/>
            <a:ext cx="10586434" cy="1200329"/>
          </a:xfrm>
          <a:prstGeom prst="rect">
            <a:avLst/>
          </a:prstGeom>
          <a:noFill/>
        </p:spPr>
        <p:txBody>
          <a:bodyPr wrap="square" rtlCol="0">
            <a:spAutoFit/>
          </a:bodyPr>
          <a:lstStyle/>
          <a:p>
            <a:r>
              <a:rPr lang="es-MX" dirty="0"/>
              <a:t>¿Considera que estos datos presentan suficiente evidencia para indicar que las bombillas producidas por la línea sospechosa poseen una mayor varianza en longitud de vida que aquellos producidos por la línea que se supone bajo control?</a:t>
            </a:r>
          </a:p>
          <a:p>
            <a:r>
              <a:rPr lang="es-MX" dirty="0"/>
              <a:t>Use </a:t>
            </a:r>
            <a:r>
              <a:rPr lang="el-GR" dirty="0"/>
              <a:t>α</a:t>
            </a:r>
            <a:r>
              <a:rPr lang="es-MX" dirty="0"/>
              <a:t>= 0.05</a:t>
            </a:r>
          </a:p>
        </p:txBody>
      </p:sp>
      <mc:AlternateContent xmlns:mc="http://schemas.openxmlformats.org/markup-compatibility/2006">
        <mc:Choice xmlns:a14="http://schemas.microsoft.com/office/drawing/2010/main" Requires="a14">
          <p:sp>
            <p:nvSpPr>
              <p:cNvPr id="3" name="CuadroTexto 2">
                <a:extLst>
                  <a:ext uri="{FF2B5EF4-FFF2-40B4-BE49-F238E27FC236}">
                    <a16:creationId xmlns:a16="http://schemas.microsoft.com/office/drawing/2014/main" id="{6A13C4F9-2F42-44FB-B1C0-90FDD7754B46}"/>
                  </a:ext>
                </a:extLst>
              </p:cNvPr>
              <p:cNvSpPr txBox="1"/>
              <p:nvPr/>
            </p:nvSpPr>
            <p:spPr>
              <a:xfrm>
                <a:off x="2202286" y="1509422"/>
                <a:ext cx="8397026" cy="5276957"/>
              </a:xfrm>
              <a:prstGeom prst="rect">
                <a:avLst/>
              </a:prstGeom>
              <a:noFill/>
            </p:spPr>
            <p:txBody>
              <a:bodyPr wrap="square" rtlCol="0">
                <a:spAutoFit/>
              </a:bodyPr>
              <a:lstStyle/>
              <a:p>
                <a:r>
                  <a:rPr lang="es-MX" sz="2000" dirty="0">
                    <a:latin typeface="Bahnschrift" panose="020B0502040204020203" pitchFamily="34" charset="0"/>
                  </a:rPr>
                  <a:t>Datos:</a:t>
                </a:r>
              </a:p>
              <a:p>
                <a:endParaRPr lang="es-MX" sz="2000" dirty="0">
                  <a:latin typeface="Bahnschrift" panose="020B0502040204020203" pitchFamily="34" charset="0"/>
                </a:endParaRPr>
              </a:p>
              <a:p>
                <a:r>
                  <a:rPr lang="es-MX" sz="2000" dirty="0">
                    <a:latin typeface="Bahnschrift" panose="020B0502040204020203" pitchFamily="34" charset="0"/>
                  </a:rPr>
                  <a:t>n1 = n2 = 50</a:t>
                </a:r>
              </a:p>
              <a:p>
                <a:r>
                  <a:rPr lang="es-MX" sz="2000" dirty="0">
                    <a:latin typeface="Bahnschrift" panose="020B0502040204020203" pitchFamily="34" charset="0"/>
                  </a:rPr>
                  <a:t>v1 = v2 = n – 1 = 49</a:t>
                </a:r>
              </a:p>
              <a:p>
                <a:endParaRPr lang="es-MX" sz="2000" dirty="0">
                  <a:latin typeface="Bahnschrift" panose="020B0502040204020203" pitchFamily="34" charset="0"/>
                </a:endParaRPr>
              </a:p>
              <a:p>
                <a:r>
                  <a:rPr lang="es-MX" sz="2000" dirty="0">
                    <a:latin typeface="Bahnschrift" panose="020B0502040204020203" pitchFamily="34" charset="0"/>
                  </a:rPr>
                  <a:t>Hipotesis --&gt;  Ho:</a:t>
                </a:r>
                <a14:m>
                  <m:oMath xmlns:m="http://schemas.openxmlformats.org/officeDocument/2006/math">
                    <m:sSubSup>
                      <m:sSubSupPr>
                        <m:ctrlPr>
                          <a:rPr lang="es-MX" sz="2000" i="1" smtClean="0">
                            <a:latin typeface="Cambria Math" panose="02040503050406030204" pitchFamily="18" charset="0"/>
                          </a:rPr>
                        </m:ctrlPr>
                      </m:sSubSupPr>
                      <m:e>
                        <m:r>
                          <a:rPr lang="es-MX" sz="2000" b="0" i="1" smtClean="0">
                            <a:latin typeface="Cambria Math" panose="02040503050406030204" pitchFamily="18" charset="0"/>
                          </a:rPr>
                          <m:t> </m:t>
                        </m:r>
                        <m:r>
                          <a:rPr lang="es-MX" sz="2000" i="1" smtClean="0">
                            <a:latin typeface="Cambria Math" panose="02040503050406030204" pitchFamily="18" charset="0"/>
                            <a:ea typeface="Cambria Math" panose="02040503050406030204" pitchFamily="18" charset="0"/>
                          </a:rPr>
                          <m:t>𝜎</m:t>
                        </m:r>
                      </m:e>
                      <m:sub>
                        <m:r>
                          <a:rPr lang="es-MX" sz="2000" b="0" i="1" smtClean="0">
                            <a:latin typeface="Cambria Math" panose="02040503050406030204" pitchFamily="18" charset="0"/>
                          </a:rPr>
                          <m:t>1</m:t>
                        </m:r>
                      </m:sub>
                      <m:sup>
                        <m:r>
                          <a:rPr lang="es-MX" sz="2000" b="0" i="1" smtClean="0">
                            <a:latin typeface="Cambria Math" panose="02040503050406030204" pitchFamily="18" charset="0"/>
                          </a:rPr>
                          <m:t>2  </m:t>
                        </m:r>
                      </m:sup>
                    </m:sSubSup>
                    <m:r>
                      <a:rPr lang="es-MX" sz="2000" b="0" i="1" smtClean="0">
                        <a:latin typeface="Cambria Math" panose="02040503050406030204" pitchFamily="18" charset="0"/>
                      </a:rPr>
                      <m:t>= </m:t>
                    </m:r>
                    <m:sSubSup>
                      <m:sSubSupPr>
                        <m:ctrlPr>
                          <a:rPr lang="es-MX" sz="2000" b="0" i="1" smtClean="0">
                            <a:latin typeface="Cambria Math" panose="02040503050406030204" pitchFamily="18" charset="0"/>
                          </a:rPr>
                        </m:ctrlPr>
                      </m:sSubSupPr>
                      <m:e>
                        <m:r>
                          <a:rPr lang="es-MX" sz="2000" b="0" i="1" smtClean="0">
                            <a:latin typeface="Cambria Math" panose="02040503050406030204" pitchFamily="18" charset="0"/>
                            <a:ea typeface="Cambria Math" panose="02040503050406030204" pitchFamily="18" charset="0"/>
                          </a:rPr>
                          <m:t>𝜎</m:t>
                        </m:r>
                      </m:e>
                      <m:sub>
                        <m:r>
                          <a:rPr lang="es-MX" sz="2000" b="0" i="1" smtClean="0">
                            <a:latin typeface="Cambria Math" panose="02040503050406030204" pitchFamily="18" charset="0"/>
                          </a:rPr>
                          <m:t>2</m:t>
                        </m:r>
                      </m:sub>
                      <m:sup>
                        <m:r>
                          <a:rPr lang="es-MX" sz="2000" b="0" i="1" smtClean="0">
                            <a:latin typeface="Cambria Math" panose="02040503050406030204" pitchFamily="18" charset="0"/>
                          </a:rPr>
                          <m:t>2</m:t>
                        </m:r>
                      </m:sup>
                    </m:sSubSup>
                  </m:oMath>
                </a14:m>
                <a:endParaRPr lang="es-MX" sz="2000" b="0" dirty="0">
                  <a:latin typeface="Bahnschrift" panose="020B0502040204020203" pitchFamily="34" charset="0"/>
                </a:endParaRPr>
              </a:p>
              <a:p>
                <a:r>
                  <a:rPr lang="es-MX" sz="2000" dirty="0">
                    <a:latin typeface="Bahnschrift" panose="020B0502040204020203" pitchFamily="34" charset="0"/>
                  </a:rPr>
                  <a:t>                       Ha: </a:t>
                </a:r>
                <a14:m>
                  <m:oMath xmlns:m="http://schemas.openxmlformats.org/officeDocument/2006/math">
                    <m:sSubSup>
                      <m:sSubSupPr>
                        <m:ctrlPr>
                          <a:rPr lang="es-MX" sz="2000" i="1" smtClean="0">
                            <a:latin typeface="Cambria Math" panose="02040503050406030204" pitchFamily="18" charset="0"/>
                          </a:rPr>
                        </m:ctrlPr>
                      </m:sSubSupPr>
                      <m:e>
                        <m:r>
                          <a:rPr lang="es-MX" sz="2000" i="1" smtClean="0">
                            <a:latin typeface="Cambria Math" panose="02040503050406030204" pitchFamily="18" charset="0"/>
                            <a:ea typeface="Cambria Math" panose="02040503050406030204" pitchFamily="18" charset="0"/>
                          </a:rPr>
                          <m:t>𝜎</m:t>
                        </m:r>
                      </m:e>
                      <m:sub>
                        <m:r>
                          <a:rPr lang="es-MX" sz="2000" b="0" i="1" smtClean="0">
                            <a:latin typeface="Cambria Math" panose="02040503050406030204" pitchFamily="18" charset="0"/>
                          </a:rPr>
                          <m:t>1</m:t>
                        </m:r>
                      </m:sub>
                      <m:sup>
                        <m:r>
                          <a:rPr lang="es-MX" sz="2000" b="0" i="1" smtClean="0">
                            <a:latin typeface="Cambria Math" panose="02040503050406030204" pitchFamily="18" charset="0"/>
                          </a:rPr>
                          <m:t>2</m:t>
                        </m:r>
                      </m:sup>
                    </m:sSubSup>
                    <m:r>
                      <a:rPr lang="es-MX" sz="2000" b="0" i="1" smtClean="0">
                        <a:latin typeface="Cambria Math" panose="02040503050406030204" pitchFamily="18" charset="0"/>
                      </a:rPr>
                      <m:t>&gt; </m:t>
                    </m:r>
                    <m:sSubSup>
                      <m:sSubSupPr>
                        <m:ctrlPr>
                          <a:rPr lang="es-MX" sz="2000" b="0" i="1" smtClean="0">
                            <a:latin typeface="Cambria Math" panose="02040503050406030204" pitchFamily="18" charset="0"/>
                          </a:rPr>
                        </m:ctrlPr>
                      </m:sSubSupPr>
                      <m:e>
                        <m:r>
                          <a:rPr lang="es-MX" sz="2000" b="0" i="1" smtClean="0">
                            <a:latin typeface="Cambria Math" panose="02040503050406030204" pitchFamily="18" charset="0"/>
                            <a:ea typeface="Cambria Math" panose="02040503050406030204" pitchFamily="18" charset="0"/>
                          </a:rPr>
                          <m:t>𝜎</m:t>
                        </m:r>
                      </m:e>
                      <m:sub>
                        <m:r>
                          <a:rPr lang="es-MX" sz="2000" b="0" i="1" smtClean="0">
                            <a:latin typeface="Cambria Math" panose="02040503050406030204" pitchFamily="18" charset="0"/>
                          </a:rPr>
                          <m:t>2</m:t>
                        </m:r>
                      </m:sub>
                      <m:sup>
                        <m:r>
                          <a:rPr lang="es-MX" sz="2000" b="0" i="1" smtClean="0">
                            <a:latin typeface="Cambria Math" panose="02040503050406030204" pitchFamily="18" charset="0"/>
                          </a:rPr>
                          <m:t>2</m:t>
                        </m:r>
                      </m:sup>
                    </m:sSubSup>
                  </m:oMath>
                </a14:m>
                <a:endParaRPr lang="es-MX" sz="2000" b="0" dirty="0">
                  <a:latin typeface="Bahnschrift" panose="020B0502040204020203" pitchFamily="34" charset="0"/>
                </a:endParaRPr>
              </a:p>
              <a:p>
                <a:endParaRPr lang="es-MX" sz="2000" dirty="0">
                  <a:latin typeface="Bahnschrift" panose="020B0502040204020203" pitchFamily="34" charset="0"/>
                </a:endParaRPr>
              </a:p>
              <a:p>
                <a:r>
                  <a:rPr lang="es-MX" sz="2000" dirty="0">
                    <a:latin typeface="Bahnschrift" panose="020B0502040204020203" pitchFamily="34" charset="0"/>
                  </a:rPr>
                  <a:t>Tipo de Prueba: 1 cola</a:t>
                </a:r>
              </a:p>
              <a:p>
                <a:endParaRPr lang="es-MX" sz="2000" dirty="0">
                  <a:latin typeface="Bahnschrift" panose="020B0502040204020203" pitchFamily="34" charset="0"/>
                </a:endParaRPr>
              </a:p>
              <a:p>
                <a:r>
                  <a:rPr lang="es-MX" sz="2000" dirty="0">
                    <a:latin typeface="Bahnschrift" panose="020B0502040204020203" pitchFamily="34" charset="0"/>
                  </a:rPr>
                  <a:t>Estadística de prueba: F = </a:t>
                </a:r>
                <a14:m>
                  <m:oMath xmlns:m="http://schemas.openxmlformats.org/officeDocument/2006/math">
                    <m:f>
                      <m:fPr>
                        <m:ctrlPr>
                          <a:rPr lang="es-MX" sz="2000" i="1" smtClean="0">
                            <a:latin typeface="Cambria Math" panose="02040503050406030204" pitchFamily="18" charset="0"/>
                          </a:rPr>
                        </m:ctrlPr>
                      </m:fPr>
                      <m:num>
                        <m:sSubSup>
                          <m:sSubSupPr>
                            <m:ctrlPr>
                              <a:rPr lang="es-MX" sz="2000" i="1" smtClean="0">
                                <a:latin typeface="Cambria Math" panose="02040503050406030204" pitchFamily="18" charset="0"/>
                              </a:rPr>
                            </m:ctrlPr>
                          </m:sSubSupPr>
                          <m:e>
                            <m:r>
                              <a:rPr lang="es-MX" sz="2000" b="0" i="1" smtClean="0">
                                <a:latin typeface="Cambria Math" panose="02040503050406030204" pitchFamily="18" charset="0"/>
                              </a:rPr>
                              <m:t>𝑠</m:t>
                            </m:r>
                          </m:e>
                          <m:sub>
                            <m:r>
                              <a:rPr lang="es-MX" sz="2000" b="0" i="1" smtClean="0">
                                <a:latin typeface="Cambria Math" panose="02040503050406030204" pitchFamily="18" charset="0"/>
                              </a:rPr>
                              <m:t>2</m:t>
                            </m:r>
                          </m:sub>
                          <m:sup>
                            <m:r>
                              <a:rPr lang="es-MX" sz="2000" b="0" i="1" smtClean="0">
                                <a:latin typeface="Cambria Math" panose="02040503050406030204" pitchFamily="18" charset="0"/>
                              </a:rPr>
                              <m:t>2</m:t>
                            </m:r>
                          </m:sup>
                        </m:sSubSup>
                      </m:num>
                      <m:den>
                        <m:sSubSup>
                          <m:sSubSupPr>
                            <m:ctrlPr>
                              <a:rPr lang="es-MX" sz="2000" i="1" smtClean="0">
                                <a:latin typeface="Cambria Math" panose="02040503050406030204" pitchFamily="18" charset="0"/>
                              </a:rPr>
                            </m:ctrlPr>
                          </m:sSubSupPr>
                          <m:e>
                            <m:r>
                              <a:rPr lang="es-MX" sz="2000" b="0" i="1" smtClean="0">
                                <a:latin typeface="Cambria Math" panose="02040503050406030204" pitchFamily="18" charset="0"/>
                              </a:rPr>
                              <m:t>𝑠</m:t>
                            </m:r>
                          </m:e>
                          <m:sub>
                            <m:r>
                              <a:rPr lang="es-MX" sz="2000" b="0" i="1" smtClean="0">
                                <a:latin typeface="Cambria Math" panose="02040503050406030204" pitchFamily="18" charset="0"/>
                              </a:rPr>
                              <m:t>1</m:t>
                            </m:r>
                          </m:sub>
                          <m:sup>
                            <m:r>
                              <a:rPr lang="es-MX" sz="2000" b="0" i="1" smtClean="0">
                                <a:latin typeface="Cambria Math" panose="02040503050406030204" pitchFamily="18" charset="0"/>
                              </a:rPr>
                              <m:t>2</m:t>
                            </m:r>
                          </m:sup>
                        </m:sSubSup>
                      </m:den>
                    </m:f>
                    <m:r>
                      <a:rPr lang="es-MX" sz="2000" b="0" i="1" smtClean="0">
                        <a:latin typeface="Cambria Math" panose="02040503050406030204" pitchFamily="18" charset="0"/>
                      </a:rPr>
                      <m:t>= </m:t>
                    </m:r>
                    <m:f>
                      <m:fPr>
                        <m:ctrlPr>
                          <a:rPr lang="es-MX" sz="2000" b="0" i="1" smtClean="0">
                            <a:latin typeface="Cambria Math" panose="02040503050406030204" pitchFamily="18" charset="0"/>
                          </a:rPr>
                        </m:ctrlPr>
                      </m:fPr>
                      <m:num>
                        <m:sSup>
                          <m:sSupPr>
                            <m:ctrlPr>
                              <a:rPr lang="es-MX" sz="2000" b="0" i="1" smtClean="0">
                                <a:latin typeface="Cambria Math" panose="02040503050406030204" pitchFamily="18" charset="0"/>
                              </a:rPr>
                            </m:ctrlPr>
                          </m:sSupPr>
                          <m:e>
                            <m:r>
                              <a:rPr lang="es-MX" sz="2000" b="0" i="1" smtClean="0">
                                <a:latin typeface="Cambria Math" panose="02040503050406030204" pitchFamily="18" charset="0"/>
                              </a:rPr>
                              <m:t>(37,000)</m:t>
                            </m:r>
                          </m:e>
                          <m:sup>
                            <m:r>
                              <a:rPr lang="es-MX" sz="2000" b="0" i="1" smtClean="0">
                                <a:latin typeface="Cambria Math" panose="02040503050406030204" pitchFamily="18" charset="0"/>
                              </a:rPr>
                              <m:t>2</m:t>
                            </m:r>
                          </m:sup>
                        </m:sSup>
                      </m:num>
                      <m:den>
                        <m:sSup>
                          <m:sSupPr>
                            <m:ctrlPr>
                              <a:rPr lang="es-MX" sz="2000" b="0" i="1" smtClean="0">
                                <a:latin typeface="Cambria Math" panose="02040503050406030204" pitchFamily="18" charset="0"/>
                              </a:rPr>
                            </m:ctrlPr>
                          </m:sSupPr>
                          <m:e>
                            <m:r>
                              <a:rPr lang="es-MX" sz="2000" b="0" i="1" smtClean="0">
                                <a:latin typeface="Cambria Math" panose="02040503050406030204" pitchFamily="18" charset="0"/>
                              </a:rPr>
                              <m:t>(92,000)</m:t>
                            </m:r>
                          </m:e>
                          <m:sup>
                            <m:r>
                              <a:rPr lang="es-MX" sz="2000" b="0" i="1" smtClean="0">
                                <a:latin typeface="Cambria Math" panose="02040503050406030204" pitchFamily="18" charset="0"/>
                              </a:rPr>
                              <m:t>2</m:t>
                            </m:r>
                          </m:sup>
                        </m:sSup>
                      </m:den>
                    </m:f>
                    <m:r>
                      <a:rPr lang="es-MX" sz="2000" b="0" i="1" smtClean="0">
                        <a:latin typeface="Cambria Math" panose="02040503050406030204" pitchFamily="18" charset="0"/>
                      </a:rPr>
                      <m:t>=0.1617</m:t>
                    </m:r>
                  </m:oMath>
                </a14:m>
                <a:endParaRPr lang="es-MX" sz="2000" b="0" dirty="0">
                  <a:latin typeface="Bahnschrift" panose="020B0502040204020203" pitchFamily="34" charset="0"/>
                </a:endParaRPr>
              </a:p>
              <a:p>
                <a:r>
                  <a:rPr lang="el-GR" sz="2000" dirty="0">
                    <a:latin typeface="Bahnschrift" panose="020B0502040204020203" pitchFamily="34" charset="0"/>
                  </a:rPr>
                  <a:t>α</a:t>
                </a:r>
                <a:r>
                  <a:rPr lang="es-MX" sz="2000" dirty="0">
                    <a:latin typeface="Bahnschrift" panose="020B0502040204020203" pitchFamily="34" charset="0"/>
                  </a:rPr>
                  <a:t> = 0.05</a:t>
                </a:r>
              </a:p>
              <a:p>
                <a:r>
                  <a:rPr lang="es-MX" sz="2000" dirty="0">
                    <a:latin typeface="Bahnschrift" panose="020B0502040204020203" pitchFamily="34" charset="0"/>
                  </a:rPr>
                  <a:t>F = 49, 49, 0.95 = 1.69</a:t>
                </a:r>
              </a:p>
              <a:p>
                <a:r>
                  <a:rPr lang="es-MX" sz="2000" dirty="0">
                    <a:latin typeface="Bahnschrift" panose="020B0502040204020203" pitchFamily="34" charset="0"/>
                  </a:rPr>
                  <a:t>F = 49, 49, 0.05 = </a:t>
                </a:r>
                <a14:m>
                  <m:oMath xmlns:m="http://schemas.openxmlformats.org/officeDocument/2006/math">
                    <m:f>
                      <m:fPr>
                        <m:ctrlPr>
                          <a:rPr lang="es-MX" sz="2000" i="1" smtClean="0">
                            <a:latin typeface="Cambria Math" panose="02040503050406030204" pitchFamily="18" charset="0"/>
                          </a:rPr>
                        </m:ctrlPr>
                      </m:fPr>
                      <m:num>
                        <m:r>
                          <a:rPr lang="es-MX" sz="2000" b="0" i="1" smtClean="0">
                            <a:latin typeface="Cambria Math" panose="02040503050406030204" pitchFamily="18" charset="0"/>
                          </a:rPr>
                          <m:t>1</m:t>
                        </m:r>
                      </m:num>
                      <m:den>
                        <m:r>
                          <a:rPr lang="es-MX" sz="2000" b="0" i="1" smtClean="0">
                            <a:latin typeface="Cambria Math" panose="02040503050406030204" pitchFamily="18" charset="0"/>
                          </a:rPr>
                          <m:t>1.69</m:t>
                        </m:r>
                      </m:den>
                    </m:f>
                    <m:r>
                      <a:rPr lang="es-MX" sz="2000" b="0" i="1" smtClean="0">
                        <a:latin typeface="Cambria Math" panose="02040503050406030204" pitchFamily="18" charset="0"/>
                      </a:rPr>
                      <m:t>=0.5917</m:t>
                    </m:r>
                  </m:oMath>
                </a14:m>
                <a:endParaRPr lang="es-MX" sz="2000" dirty="0">
                  <a:latin typeface="Bahnschrift" panose="020B0502040204020203" pitchFamily="34" charset="0"/>
                </a:endParaRPr>
              </a:p>
              <a:p>
                <a:endParaRPr lang="es-MX" b="0" dirty="0"/>
              </a:p>
              <a:p>
                <a:endParaRPr lang="es-MX" dirty="0"/>
              </a:p>
            </p:txBody>
          </p:sp>
        </mc:Choice>
        <mc:Fallback>
          <p:sp>
            <p:nvSpPr>
              <p:cNvPr id="3" name="CuadroTexto 2">
                <a:extLst>
                  <a:ext uri="{FF2B5EF4-FFF2-40B4-BE49-F238E27FC236}">
                    <a16:creationId xmlns:a16="http://schemas.microsoft.com/office/drawing/2014/main" id="{6A13C4F9-2F42-44FB-B1C0-90FDD7754B46}"/>
                  </a:ext>
                </a:extLst>
              </p:cNvPr>
              <p:cNvSpPr txBox="1">
                <a:spLocks noRot="1" noChangeAspect="1" noMove="1" noResize="1" noEditPoints="1" noAdjustHandles="1" noChangeArrowheads="1" noChangeShapeType="1" noTextEdit="1"/>
              </p:cNvSpPr>
              <p:nvPr/>
            </p:nvSpPr>
            <p:spPr>
              <a:xfrm>
                <a:off x="2202286" y="1509422"/>
                <a:ext cx="8397026" cy="5276957"/>
              </a:xfrm>
              <a:prstGeom prst="rect">
                <a:avLst/>
              </a:prstGeom>
              <a:blipFill>
                <a:blip r:embed="rId2"/>
                <a:stretch>
                  <a:fillRect l="-726" t="-694"/>
                </a:stretch>
              </a:blipFill>
            </p:spPr>
            <p:txBody>
              <a:bodyPr/>
              <a:lstStyle/>
              <a:p>
                <a:r>
                  <a:rPr lang="es-MX">
                    <a:noFill/>
                  </a:rPr>
                  <a:t> </a:t>
                </a:r>
              </a:p>
            </p:txBody>
          </p:sp>
        </mc:Fallback>
      </mc:AlternateContent>
    </p:spTree>
    <p:extLst>
      <p:ext uri="{BB962C8B-B14F-4D97-AF65-F5344CB8AC3E}">
        <p14:creationId xmlns:p14="http://schemas.microsoft.com/office/powerpoint/2010/main" val="4114883658"/>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4408164_TF11429527_Win32.potx" id="{9874A4D9-5CF8-489A-9C2A-E7BCCD12D0AC}" vid="{98BEF973-EBF4-4117-B216-690A2BFD7B49}"/>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7A26AAF5-6CFC-4C52-B7DF-08410EDE6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E5ECA37-C458-4BA2-A090-D7A19E07B434}">
  <ds:schemaRefs>
    <ds:schemaRef ds:uri="http://schemas.microsoft.com/sharepoint/v3/contenttype/forms"/>
  </ds:schemaRefs>
</ds:datastoreItem>
</file>

<file path=customXml/itemProps3.xml><?xml version="1.0" encoding="utf-8"?>
<ds:datastoreItem xmlns:ds="http://schemas.openxmlformats.org/officeDocument/2006/customXml" ds:itemID="{84F503EC-3FFF-4193-A86F-39150E2BAC75}">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Ángulos modernos</Template>
  <TotalTime>44</TotalTime>
  <Words>257</Words>
  <Application>Microsoft Office PowerPoint</Application>
  <PresentationFormat>Panorámica</PresentationFormat>
  <Paragraphs>21</Paragraphs>
  <Slides>3</Slides>
  <Notes>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vt:i4>
      </vt:variant>
    </vt:vector>
  </HeadingPairs>
  <TitlesOfParts>
    <vt:vector size="9" baseType="lpstr">
      <vt:lpstr>Bahnschrift</vt:lpstr>
      <vt:lpstr>Bookman Old Style</vt:lpstr>
      <vt:lpstr>Calibri</vt:lpstr>
      <vt:lpstr>Cambria Math</vt:lpstr>
      <vt:lpstr>Franklin Gothic Book</vt:lpstr>
      <vt:lpstr>1_RetrospectVTI</vt:lpstr>
      <vt:lpstr>Presentación Grupal Estadística Matutino</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Título Lorem Ipsum</dc:title>
  <dc:creator>Alberto Jazael Morales Carranza</dc:creator>
  <cp:lastModifiedBy>Alberto Jazael Morales Carranza</cp:lastModifiedBy>
  <cp:revision>5</cp:revision>
  <dcterms:created xsi:type="dcterms:W3CDTF">2020-11-18T06:09:34Z</dcterms:created>
  <dcterms:modified xsi:type="dcterms:W3CDTF">2020-11-18T06:54:28Z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